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06" r:id="rId1"/>
    <p:sldMasterId id="2147485475" r:id="rId2"/>
  </p:sldMasterIdLst>
  <p:notesMasterIdLst>
    <p:notesMasterId r:id="rId24"/>
  </p:notesMasterIdLst>
  <p:handoutMasterIdLst>
    <p:handoutMasterId r:id="rId25"/>
  </p:handoutMasterIdLst>
  <p:sldIdLst>
    <p:sldId id="556" r:id="rId3"/>
    <p:sldId id="565" r:id="rId4"/>
    <p:sldId id="719" r:id="rId5"/>
    <p:sldId id="764" r:id="rId6"/>
    <p:sldId id="759" r:id="rId7"/>
    <p:sldId id="692" r:id="rId8"/>
    <p:sldId id="659" r:id="rId9"/>
    <p:sldId id="696" r:id="rId10"/>
    <p:sldId id="760" r:id="rId11"/>
    <p:sldId id="568" r:id="rId12"/>
    <p:sldId id="577" r:id="rId13"/>
    <p:sldId id="569" r:id="rId14"/>
    <p:sldId id="756" r:id="rId15"/>
    <p:sldId id="578" r:id="rId16"/>
    <p:sldId id="573" r:id="rId17"/>
    <p:sldId id="716" r:id="rId18"/>
    <p:sldId id="761" r:id="rId19"/>
    <p:sldId id="698" r:id="rId20"/>
    <p:sldId id="762" r:id="rId21"/>
    <p:sldId id="763" r:id="rId22"/>
    <p:sldId id="662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80"/>
    <a:srgbClr val="D3B5FB"/>
    <a:srgbClr val="FF00FF"/>
    <a:srgbClr val="FFAA8F"/>
    <a:srgbClr val="FE8C8C"/>
    <a:srgbClr val="D5C9B5"/>
    <a:srgbClr val="C4B398"/>
    <a:srgbClr val="C3B2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118" autoAdjust="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0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F317A-6325-4E0E-9D6F-A09917A60BE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AF68C5-2275-4982-B912-C38D891A181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Этап 1. Определение и постановка целей и задач социально-экономического развития ППО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DB9728-4E9F-4AC6-8EFB-568CE984CABF}" type="parTrans" cxnId="{B236CDDA-82D1-4F7E-8CA1-80F70F268C6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BFE0E8-E7C4-40DC-B9B9-5A1457E38A7D}" type="sibTrans" cxnId="{B236CDDA-82D1-4F7E-8CA1-80F70F268C6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5BC1E2-0CFA-408E-9BF7-1DA521D331D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Этап 2. Определение и постановка целей деятельности органов МСУ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03EEB4-752E-468D-A45D-D76D4ABB9E83}" type="parTrans" cxnId="{DAA60EFB-2472-4256-B53A-1E078DAD53C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7639D4-3769-4716-8589-3C9F5AE92317}" type="sibTrans" cxnId="{DAA60EFB-2472-4256-B53A-1E078DAD53C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7D7B7E-3A3E-4DA7-88CC-F642C5B62CE3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Этап 3. Инвентаризация и планирование деятельности ОМСУ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3AFAF0-C5F2-4259-9DA7-CCAA04BE36F3}" type="parTrans" cxnId="{6AD8C3BB-AD44-46F0-AAEA-30C94156D16B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26B038-272D-418B-A777-7F400013A348}" type="sibTrans" cxnId="{6AD8C3BB-AD44-46F0-AAEA-30C94156D16B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DC8F62-6EC4-4BFE-94F4-A45C4DA3808A}" type="pres">
      <dgm:prSet presAssocID="{6C0F317A-6325-4E0E-9D6F-A09917A60B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61F12-748A-44B6-BBEC-98FC045DDA6D}" type="pres">
      <dgm:prSet presAssocID="{6C0F317A-6325-4E0E-9D6F-A09917A60BE4}" presName="dummyMaxCanvas" presStyleCnt="0">
        <dgm:presLayoutVars/>
      </dgm:prSet>
      <dgm:spPr/>
    </dgm:pt>
    <dgm:pt modelId="{283840A2-FAC8-4F42-89A8-1AA6F3F8124E}" type="pres">
      <dgm:prSet presAssocID="{6C0F317A-6325-4E0E-9D6F-A09917A60BE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57351-6803-413B-8B86-4D0EFACCE80A}" type="pres">
      <dgm:prSet presAssocID="{6C0F317A-6325-4E0E-9D6F-A09917A60BE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9502F-B2FD-46F8-8FC5-9F087515B6CC}" type="pres">
      <dgm:prSet presAssocID="{6C0F317A-6325-4E0E-9D6F-A09917A60BE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42197-B1E4-4228-AD6B-EDE390A9C098}" type="pres">
      <dgm:prSet presAssocID="{6C0F317A-6325-4E0E-9D6F-A09917A60BE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8545B-CBA1-4726-BBCD-7F811BE50B88}" type="pres">
      <dgm:prSet presAssocID="{6C0F317A-6325-4E0E-9D6F-A09917A60BE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51612-E977-4EB1-BA11-BCAC1FBE3A16}" type="pres">
      <dgm:prSet presAssocID="{6C0F317A-6325-4E0E-9D6F-A09917A60BE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65B5B-A147-48F4-B2E2-020AA18C5E9D}" type="pres">
      <dgm:prSet presAssocID="{6C0F317A-6325-4E0E-9D6F-A09917A60BE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3939F-B218-4915-8B8B-5CBC04667F02}" type="pres">
      <dgm:prSet presAssocID="{6C0F317A-6325-4E0E-9D6F-A09917A60BE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78405-42C3-4393-88FA-0F22473F5B48}" type="presOf" srcId="{677639D4-3769-4716-8589-3C9F5AE92317}" destId="{41D8545B-CBA1-4726-BBCD-7F811BE50B88}" srcOrd="0" destOrd="0" presId="urn:microsoft.com/office/officeart/2005/8/layout/vProcess5"/>
    <dgm:cxn modelId="{D061E729-0A40-4CC5-A247-6E699C6A8EF9}" type="presOf" srcId="{1DAF68C5-2275-4982-B912-C38D891A1819}" destId="{00A51612-E977-4EB1-BA11-BCAC1FBE3A16}" srcOrd="1" destOrd="0" presId="urn:microsoft.com/office/officeart/2005/8/layout/vProcess5"/>
    <dgm:cxn modelId="{538DEDB1-E16C-40EE-9C2D-6C47FE3F38D1}" type="presOf" srcId="{DE5BC1E2-0CFA-408E-9BF7-1DA521D331DA}" destId="{E1B65B5B-A147-48F4-B2E2-020AA18C5E9D}" srcOrd="1" destOrd="0" presId="urn:microsoft.com/office/officeart/2005/8/layout/vProcess5"/>
    <dgm:cxn modelId="{B236CDDA-82D1-4F7E-8CA1-80F70F268C67}" srcId="{6C0F317A-6325-4E0E-9D6F-A09917A60BE4}" destId="{1DAF68C5-2275-4982-B912-C38D891A1819}" srcOrd="0" destOrd="0" parTransId="{06DB9728-4E9F-4AC6-8EFB-568CE984CABF}" sibTransId="{B5BFE0E8-E7C4-40DC-B9B9-5A1457E38A7D}"/>
    <dgm:cxn modelId="{610FC66D-7F3B-47C6-BEC7-A2783D725A5D}" type="presOf" srcId="{DE5BC1E2-0CFA-408E-9BF7-1DA521D331DA}" destId="{0DA57351-6803-413B-8B86-4D0EFACCE80A}" srcOrd="0" destOrd="0" presId="urn:microsoft.com/office/officeart/2005/8/layout/vProcess5"/>
    <dgm:cxn modelId="{5D9E14CA-B38E-4B2A-ACB9-2F7B0AD81662}" type="presOf" srcId="{EC7D7B7E-3A3E-4DA7-88CC-F642C5B62CE3}" destId="{32E9502F-B2FD-46F8-8FC5-9F087515B6CC}" srcOrd="0" destOrd="0" presId="urn:microsoft.com/office/officeart/2005/8/layout/vProcess5"/>
    <dgm:cxn modelId="{69A352C7-B093-4C7B-9827-453F9AC4F4B7}" type="presOf" srcId="{EC7D7B7E-3A3E-4DA7-88CC-F642C5B62CE3}" destId="{6E83939F-B218-4915-8B8B-5CBC04667F02}" srcOrd="1" destOrd="0" presId="urn:microsoft.com/office/officeart/2005/8/layout/vProcess5"/>
    <dgm:cxn modelId="{728430F7-0DD0-4913-87FC-4FBCA4A95FD2}" type="presOf" srcId="{1DAF68C5-2275-4982-B912-C38D891A1819}" destId="{283840A2-FAC8-4F42-89A8-1AA6F3F8124E}" srcOrd="0" destOrd="0" presId="urn:microsoft.com/office/officeart/2005/8/layout/vProcess5"/>
    <dgm:cxn modelId="{6AD8C3BB-AD44-46F0-AAEA-30C94156D16B}" srcId="{6C0F317A-6325-4E0E-9D6F-A09917A60BE4}" destId="{EC7D7B7E-3A3E-4DA7-88CC-F642C5B62CE3}" srcOrd="2" destOrd="0" parTransId="{F93AFAF0-C5F2-4259-9DA7-CCAA04BE36F3}" sibTransId="{B126B038-272D-418B-A777-7F400013A348}"/>
    <dgm:cxn modelId="{A55401E2-FFB4-40D7-914E-B0F38C46C997}" type="presOf" srcId="{6C0F317A-6325-4E0E-9D6F-A09917A60BE4}" destId="{E6DC8F62-6EC4-4BFE-94F4-A45C4DA3808A}" srcOrd="0" destOrd="0" presId="urn:microsoft.com/office/officeart/2005/8/layout/vProcess5"/>
    <dgm:cxn modelId="{DAA60EFB-2472-4256-B53A-1E078DAD53C7}" srcId="{6C0F317A-6325-4E0E-9D6F-A09917A60BE4}" destId="{DE5BC1E2-0CFA-408E-9BF7-1DA521D331DA}" srcOrd="1" destOrd="0" parTransId="{3D03EEB4-752E-468D-A45D-D76D4ABB9E83}" sibTransId="{677639D4-3769-4716-8589-3C9F5AE92317}"/>
    <dgm:cxn modelId="{4FB08722-3081-4059-8B24-4D257FA7D40D}" type="presOf" srcId="{B5BFE0E8-E7C4-40DC-B9B9-5A1457E38A7D}" destId="{E8142197-B1E4-4228-AD6B-EDE390A9C098}" srcOrd="0" destOrd="0" presId="urn:microsoft.com/office/officeart/2005/8/layout/vProcess5"/>
    <dgm:cxn modelId="{B5999B81-F223-415B-90CB-3829E6006E23}" type="presParOf" srcId="{E6DC8F62-6EC4-4BFE-94F4-A45C4DA3808A}" destId="{72D61F12-748A-44B6-BBEC-98FC045DDA6D}" srcOrd="0" destOrd="0" presId="urn:microsoft.com/office/officeart/2005/8/layout/vProcess5"/>
    <dgm:cxn modelId="{1BF056A2-5DF8-4F18-9E76-8929AA22C648}" type="presParOf" srcId="{E6DC8F62-6EC4-4BFE-94F4-A45C4DA3808A}" destId="{283840A2-FAC8-4F42-89A8-1AA6F3F8124E}" srcOrd="1" destOrd="0" presId="urn:microsoft.com/office/officeart/2005/8/layout/vProcess5"/>
    <dgm:cxn modelId="{EA13458E-0285-45E7-B678-9BDCB993F137}" type="presParOf" srcId="{E6DC8F62-6EC4-4BFE-94F4-A45C4DA3808A}" destId="{0DA57351-6803-413B-8B86-4D0EFACCE80A}" srcOrd="2" destOrd="0" presId="urn:microsoft.com/office/officeart/2005/8/layout/vProcess5"/>
    <dgm:cxn modelId="{138B3F53-D75A-4168-95D6-DC648991FE04}" type="presParOf" srcId="{E6DC8F62-6EC4-4BFE-94F4-A45C4DA3808A}" destId="{32E9502F-B2FD-46F8-8FC5-9F087515B6CC}" srcOrd="3" destOrd="0" presId="urn:microsoft.com/office/officeart/2005/8/layout/vProcess5"/>
    <dgm:cxn modelId="{FA3E349F-8DD7-4DA7-8E76-4D3A76ABD0C2}" type="presParOf" srcId="{E6DC8F62-6EC4-4BFE-94F4-A45C4DA3808A}" destId="{E8142197-B1E4-4228-AD6B-EDE390A9C098}" srcOrd="4" destOrd="0" presId="urn:microsoft.com/office/officeart/2005/8/layout/vProcess5"/>
    <dgm:cxn modelId="{2839594B-49B5-49BE-AAB3-81913D5573E7}" type="presParOf" srcId="{E6DC8F62-6EC4-4BFE-94F4-A45C4DA3808A}" destId="{41D8545B-CBA1-4726-BBCD-7F811BE50B88}" srcOrd="5" destOrd="0" presId="urn:microsoft.com/office/officeart/2005/8/layout/vProcess5"/>
    <dgm:cxn modelId="{85A3AFE3-95AD-4985-820E-1691248B1F43}" type="presParOf" srcId="{E6DC8F62-6EC4-4BFE-94F4-A45C4DA3808A}" destId="{00A51612-E977-4EB1-BA11-BCAC1FBE3A16}" srcOrd="6" destOrd="0" presId="urn:microsoft.com/office/officeart/2005/8/layout/vProcess5"/>
    <dgm:cxn modelId="{35E96848-ABF4-4B8E-8535-A57607549058}" type="presParOf" srcId="{E6DC8F62-6EC4-4BFE-94F4-A45C4DA3808A}" destId="{E1B65B5B-A147-48F4-B2E2-020AA18C5E9D}" srcOrd="7" destOrd="0" presId="urn:microsoft.com/office/officeart/2005/8/layout/vProcess5"/>
    <dgm:cxn modelId="{09F5D291-CD53-4C40-9F2B-C2A3DC570B4D}" type="presParOf" srcId="{E6DC8F62-6EC4-4BFE-94F4-A45C4DA3808A}" destId="{6E83939F-B218-4915-8B8B-5CBC04667F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840A2-FAC8-4F42-89A8-1AA6F3F8124E}">
      <dsp:nvSpPr>
        <dsp:cNvPr id="0" name=""/>
        <dsp:cNvSpPr/>
      </dsp:nvSpPr>
      <dsp:spPr>
        <a:xfrm>
          <a:off x="0" y="0"/>
          <a:ext cx="6549127" cy="12192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Этап 1. Определение и постановка целей и задач социально-экономического развития ППО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304934" cy="1219200"/>
      </dsp:txXfrm>
    </dsp:sp>
    <dsp:sp modelId="{0DA57351-6803-413B-8B86-4D0EFACCE80A}">
      <dsp:nvSpPr>
        <dsp:cNvPr id="0" name=""/>
        <dsp:cNvSpPr/>
      </dsp:nvSpPr>
      <dsp:spPr>
        <a:xfrm>
          <a:off x="577864" y="1422399"/>
          <a:ext cx="6549127" cy="12192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Этап 2. Определение и постановка целей деятельности органов МСУ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7864" y="1422399"/>
        <a:ext cx="5178783" cy="1219200"/>
      </dsp:txXfrm>
    </dsp:sp>
    <dsp:sp modelId="{32E9502F-B2FD-46F8-8FC5-9F087515B6CC}">
      <dsp:nvSpPr>
        <dsp:cNvPr id="0" name=""/>
        <dsp:cNvSpPr/>
      </dsp:nvSpPr>
      <dsp:spPr>
        <a:xfrm>
          <a:off x="1155728" y="2844799"/>
          <a:ext cx="6549127" cy="12192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Этап 3. Инвентаризация и планирование деятельности ОМСУ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5728" y="2844799"/>
        <a:ext cx="5178783" cy="1219200"/>
      </dsp:txXfrm>
    </dsp:sp>
    <dsp:sp modelId="{E8142197-B1E4-4228-AD6B-EDE390A9C098}">
      <dsp:nvSpPr>
        <dsp:cNvPr id="0" name=""/>
        <dsp:cNvSpPr/>
      </dsp:nvSpPr>
      <dsp:spPr>
        <a:xfrm>
          <a:off x="5756647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56647" y="924560"/>
        <a:ext cx="792480" cy="792480"/>
      </dsp:txXfrm>
    </dsp:sp>
    <dsp:sp modelId="{41D8545B-CBA1-4726-BBCD-7F811BE50B88}">
      <dsp:nvSpPr>
        <dsp:cNvPr id="0" name=""/>
        <dsp:cNvSpPr/>
      </dsp:nvSpPr>
      <dsp:spPr>
        <a:xfrm>
          <a:off x="6334511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4511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1BA8F7-7733-4450-8090-496AEF209857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AA5527-A2C3-4B14-9464-5FB265006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E1ADA-18EE-4D59-A7FE-48F29E1A1FD7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3F8F52-E154-4A96-9B06-01600D954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46313" y="1271588"/>
            <a:ext cx="11245851" cy="843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46313" y="1271588"/>
            <a:ext cx="11245851" cy="843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B0F8-B14F-4CEB-B353-8A901244E93A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3FF2-2E67-410F-8172-138EC3A24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3CA9-E450-44B4-93E1-475F26401852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950B-B755-47E5-9B47-8C70446B6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3588-F9DF-4D35-9066-4DBF089EC61F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C7E9-AD9F-405D-B624-41CCF77F5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6462-7A8E-4D1C-9619-A8692A3895BA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1D91-34DC-457B-993F-A4355EB9D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DFDC-7570-42E7-90C0-D1126D09D070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C10A-2AEB-40E8-B36F-304796E88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5939-D923-4475-B811-D720113B0277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C30A-1E28-4782-B1AE-B5ED27F24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B5A4-3646-46AB-B73B-13ABD3B1DA90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F9F0-4366-4158-9F21-09EB968E6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815D-FD43-443C-A5DE-58239168BAC8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095B-032C-46E1-9E78-A0D19F686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48A2-5FB7-4AAD-8C15-1FF5BE964E81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E799-961E-436C-8EB1-EDFD81DB8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3352-8DF3-45C1-B4A4-7C93F5714705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A8DC-9010-4D5E-B5E5-1BA5236C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9F43-0ED1-4451-93D1-693F32F505F4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8A9E-B3BE-4E87-8557-5CFE7136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A12C-327B-4C5A-8A97-583FE4BF0F93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2477-7DAB-4B79-BCF6-05EB277B4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79B4-09D4-4937-9CC4-F118E7B957C1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3492-89B6-4E8F-822A-80CDECF97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BBC3-2F5C-48E3-8D99-D2011EDE654F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E12D-5881-4385-AC4F-F1FE6A1F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3F05-208E-4E68-915E-C144CED2BC8B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E2D1-8D8F-47E6-AEDF-021A3819D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3F19-9DC1-407F-80E7-2763568174AE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C777-9F6C-4125-AB00-125FA17C7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E8B8-0F4A-48C2-993A-95A11768746E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EE9B-8156-4B15-AC3A-9186CBDD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A704-B364-4319-80E6-98D88B11514C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236A-32B1-4431-AAE4-027A92B7D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2481-4B49-4B04-832A-55135588D6A8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5A58-1F98-4ADD-A42A-0F0160044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02F1-8E4C-4A85-AE92-B18757E7E7C7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FA92-E986-4137-8E80-0D8210B1E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1E84-2AC3-4422-82CE-BE94D7FF9E30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75B1-72C7-4902-A558-9370023C1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8181-325A-4588-B729-4D93F84BC47B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1939-F026-4BA3-A5A0-1449936E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B255B-2C67-491D-9B0E-067C9CD72D0A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1D40E4-E9D5-4260-B9A5-552623960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F64D6-F640-4CBA-B52C-B85F17C9F38F}" type="datetime1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928F6-BFF2-4D31-BC0F-29774D48D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6"/>
          <p:cNvGrpSpPr>
            <a:grpSpLocks/>
          </p:cNvGrpSpPr>
          <p:nvPr/>
        </p:nvGrpSpPr>
        <p:grpSpPr bwMode="auto">
          <a:xfrm>
            <a:off x="900113" y="358775"/>
            <a:ext cx="7488237" cy="5907088"/>
            <a:chOff x="898798" y="285728"/>
            <a:chExt cx="7488833" cy="5907495"/>
          </a:xfrm>
        </p:grpSpPr>
        <p:sp>
          <p:nvSpPr>
            <p:cNvPr id="8" name="TextBox 7"/>
            <p:cNvSpPr txBox="1"/>
            <p:nvPr/>
          </p:nvSpPr>
          <p:spPr>
            <a:xfrm>
              <a:off x="2321311" y="5300987"/>
              <a:ext cx="4500920" cy="892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БЮДЖЕТНАЯ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ИНФОРМАЦИОННАЯ СИСТЕМА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ru-RU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БИС-СБОР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5867" y="285728"/>
              <a:ext cx="3572159" cy="461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КОМПАНИЯ Р.О.С.Т.У</a:t>
              </a: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079" name="TextBox 5"/>
            <p:cNvSpPr txBox="1">
              <a:spLocks noChangeArrowheads="1"/>
            </p:cNvSpPr>
            <p:nvPr/>
          </p:nvSpPr>
          <p:spPr bwMode="auto">
            <a:xfrm>
              <a:off x="1115219" y="714356"/>
              <a:ext cx="6913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РАЗВИТИЕ. ОПТИМИЗАЦИЯ. СТРАТЕГИЯ. ТЕХНОЛОГИИ УПРАВЛЕНИЯ</a:t>
              </a:r>
            </a:p>
          </p:txBody>
        </p:sp>
        <p:sp>
          <p:nvSpPr>
            <p:cNvPr id="3080" name="TextBox 10"/>
            <p:cNvSpPr txBox="1">
              <a:spLocks noChangeArrowheads="1"/>
            </p:cNvSpPr>
            <p:nvPr/>
          </p:nvSpPr>
          <p:spPr bwMode="auto">
            <a:xfrm>
              <a:off x="898798" y="1411815"/>
              <a:ext cx="7488833" cy="4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480175" y="5805488"/>
            <a:ext cx="29162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заместитель </a:t>
            </a:r>
          </a:p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Генерального директора</a:t>
            </a:r>
          </a:p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Бабий</a:t>
            </a:r>
          </a:p>
          <a:p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284288"/>
            <a:ext cx="88931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 ПЕРЕХОДА К ПРОГРАММНОМУ БЮДЖЕТУ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МУНИЦИПАЛЬНЫХ ОБРАЗОВАНИЯХ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базе АС «БИС-СБОР»</a:t>
            </a:r>
          </a:p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b.ochirova\Desktop\40689764conseilfinancemententrepris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271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Элементы системы целеполагания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611188" y="1196975"/>
            <a:ext cx="61928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 цель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 задача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Тактическая цель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Тактическая задача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ОМСУ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ОМСУ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AB897-31C9-421D-BE21-E57CB588C58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315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196975"/>
            <a:ext cx="70040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Декомпозиция от стратегической цели до мероприятий</a:t>
            </a: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b.ochirova\Desktop\40689764conseilfinancemententrepris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271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системы целеполагания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3406775"/>
            <a:ext cx="7993063" cy="6365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611188" y="1052513"/>
            <a:ext cx="6264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lnSpc>
                <a:spcPct val="20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СЭР</a:t>
            </a:r>
          </a:p>
          <a:p>
            <a:pPr marL="285750" indent="-285750" algn="just">
              <a:lnSpc>
                <a:spcPct val="20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СЭР</a:t>
            </a:r>
          </a:p>
          <a:p>
            <a:pPr marL="285750" indent="-285750" algn="just">
              <a:lnSpc>
                <a:spcPct val="20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285750" indent="-285750" algn="just">
              <a:lnSpc>
                <a:spcPct val="200000"/>
              </a:lnSpc>
              <a:buFontTx/>
              <a:buBlip>
                <a:blip r:embed="rId4"/>
              </a:buBlip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программа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87C64-F84D-42C1-901E-01443200A50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Взаимосвязь элементов системы целеполагания </a:t>
            </a:r>
          </a:p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инструментов ее реализации 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25538"/>
            <a:ext cx="88725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A22D-1634-481A-85E7-E496CB3F8F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Этапы формирования системы целеполагания</a:t>
            </a: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3627B-2426-440F-9A13-017AAE22E53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Правила определения вида мероприятия</a:t>
            </a: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4" name="Объект 6"/>
          <p:cNvGraphicFramePr>
            <a:graphicFrameLocks noChangeAspect="1"/>
          </p:cNvGraphicFramePr>
          <p:nvPr/>
        </p:nvGraphicFramePr>
        <p:xfrm>
          <a:off x="900113" y="1052513"/>
          <a:ext cx="7988300" cy="5299075"/>
        </p:xfrm>
        <a:graphic>
          <a:graphicData uri="http://schemas.openxmlformats.org/presentationml/2006/ole">
            <p:oleObj spid="_x0000_s17414" name="Visio" r:id="rId3" imgW="10698750" imgH="70790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E72C1-1135-448A-89EF-9CC36004460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Концепция программно-целевого управления деятельностью ОМСУ и планирования бюджета</a:t>
            </a: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684213" y="1052513"/>
            <a:ext cx="79914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системы целеполагания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определения (выделения) элементов системы целеполагания 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элементов системы целеполагания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декомпозиции стратегической цели до мероприятий ЦП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формирования ЦП и муниципальных заданий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используемых инструментов при построении системы целеполагания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(Стратегия СЭР, ПСЭР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МП, ВЦП, МЗ)  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формирования системы целеполагания и их роли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процесса программно-целевого планирования (ПЦП) бюджета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инструменты, используемые в процессе ПЦП бюджета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основных инструментов ПЦП бюджета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процесса ПЦП бюджета и распределение ролей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необходимости внесений изменений в нормативно-правовые акты, регулирующие процесс формирования системы целеполагания и ПЦП бюджета</a:t>
            </a:r>
          </a:p>
          <a:p>
            <a:pPr marL="285750" indent="-285750" algn="just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Типовой план-график подготовки проекта бюджета с учетом Концепции</a:t>
            </a:r>
          </a:p>
          <a:p>
            <a:pPr algn="just">
              <a:lnSpc>
                <a:spcPct val="120000"/>
              </a:lnSpc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46" y="2144604"/>
            <a:ext cx="8111661" cy="1036379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программно-целевого управления деятельностью ОВ и планирования бюджета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907" y="2504644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483" y="3440748"/>
            <a:ext cx="8111661" cy="864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целеполагания ППО – от стратегических целей до мероприятий ЦП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153" y="459287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Концепции на базе АС «БИС-СБОР»</a:t>
            </a:r>
          </a:p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907" y="3728780"/>
            <a:ext cx="935624" cy="32319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813" y="4773742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4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5246" y="992476"/>
            <a:ext cx="8111661" cy="8640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экспертизы существующей системы целеполагания ППО и 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НПА 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стратегического и бюджетного планирования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6907" y="1280508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5246" y="573325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системы целеполагания ППО и программного бюджета в АС «БИС-СБОР»</a:t>
            </a: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124" y="5904194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B8F21-DCD2-4EE8-8115-FE8E2184219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3999" cy="400110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составе разработанной Системы целеполагания ППО:</a:t>
            </a: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684213" y="1341438"/>
            <a:ext cx="7991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программ и взаимосвязь каждой программы с системой целей СЭР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составу целевых программ и подпрограмм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составу (перечень входящих мероприятий) ВЦП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 взаимодействия в системе «БИС-СБОР» участников процесса формирования системы целеполагания и ПЦП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46" y="2144604"/>
            <a:ext cx="8111661" cy="1036379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программно-целевого управления деятельностью ОВ и планирования бюджета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907" y="2504644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483" y="3440748"/>
            <a:ext cx="8111661" cy="86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целеполагания ППО – от стратегических целей до мероприятий ЦП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153" y="459287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Концепции на базе АС «БИС-СБОР»</a:t>
            </a:r>
          </a:p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907" y="3728780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813" y="4773742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4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5246" y="992476"/>
            <a:ext cx="8111661" cy="8640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экспертизы существующей системы целеполагания ППО и 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НПА 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стратегического и бюджетного планирования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6907" y="1280508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5246" y="5733256"/>
            <a:ext cx="8111661" cy="684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системы целеполагания ППО и программного бюджета в АС «БИС-СБОР»</a:t>
            </a: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124" y="5904194"/>
            <a:ext cx="950717" cy="32319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5"/>
          <p:cNvGrpSpPr>
            <a:grpSpLocks/>
          </p:cNvGrpSpPr>
          <p:nvPr/>
        </p:nvGrpSpPr>
        <p:grpSpPr bwMode="auto">
          <a:xfrm>
            <a:off x="619125" y="1055688"/>
            <a:ext cx="7808913" cy="1841500"/>
            <a:chOff x="723839" y="3483108"/>
            <a:chExt cx="7808690" cy="1702523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723839" y="3860304"/>
              <a:ext cx="7808690" cy="1325327"/>
            </a:xfrm>
            <a:prstGeom prst="roundRect">
              <a:avLst>
                <a:gd name="adj" fmla="val 4690"/>
              </a:avLst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57150">
              <a:solidFill>
                <a:srgbClr val="00206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Text Box 21"/>
            <p:cNvSpPr txBox="1">
              <a:spLocks noChangeArrowheads="1"/>
            </p:cNvSpPr>
            <p:nvPr/>
          </p:nvSpPr>
          <p:spPr bwMode="auto">
            <a:xfrm>
              <a:off x="1220316" y="4053792"/>
              <a:ext cx="7149202" cy="939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29" tIns="45715" rIns="91429" bIns="45715" anchor="ctr">
              <a:spAutoFit/>
            </a:bodyPr>
            <a:lstStyle/>
            <a:p>
              <a:pPr algn="just" eaLnBrk="0" hangingPunct="0"/>
              <a:r>
                <a:rPr lang="ru-RU" sz="2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Обеспечение взаимосвязи стратегического и бюджетного планирования. Внедрение программно-целевых принципов управления деятельностью и ресурсами ОМСУ</a:t>
              </a:r>
              <a:endPara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62721" y="3483108"/>
              <a:ext cx="6930924" cy="504056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 ПРОЕКТА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99" name="Группа 9"/>
          <p:cNvGrpSpPr>
            <a:grpSpLocks/>
          </p:cNvGrpSpPr>
          <p:nvPr/>
        </p:nvGrpSpPr>
        <p:grpSpPr bwMode="auto">
          <a:xfrm>
            <a:off x="622300" y="2997200"/>
            <a:ext cx="7808913" cy="3384550"/>
            <a:chOff x="723839" y="3483108"/>
            <a:chExt cx="7808690" cy="3231976"/>
          </a:xfrm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723839" y="3862092"/>
              <a:ext cx="7808690" cy="2852992"/>
            </a:xfrm>
            <a:prstGeom prst="roundRect">
              <a:avLst>
                <a:gd name="adj" fmla="val 4690"/>
              </a:avLst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57150">
              <a:solidFill>
                <a:srgbClr val="00206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62721" y="3483108"/>
              <a:ext cx="6930924" cy="504056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ЗАДАЧИ ПРОЕКТА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0" name="Text Box 21"/>
          <p:cNvSpPr txBox="1">
            <a:spLocks noChangeArrowheads="1"/>
          </p:cNvSpPr>
          <p:nvPr/>
        </p:nvSpPr>
        <p:spPr bwMode="auto">
          <a:xfrm>
            <a:off x="827088" y="3584575"/>
            <a:ext cx="7437437" cy="286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marL="457200" indent="-457200" algn="just" eaLnBrk="0" hangingPunct="0">
              <a:buFont typeface="Calibri" pitchFamily="34" charset="0"/>
              <a:buAutoNum type="arabicPeriod"/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программно-целевого управления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деятельностью ОМСУ ППО и планирования бюджета:</a:t>
            </a:r>
          </a:p>
          <a:p>
            <a:pPr marL="742950" lvl="1" indent="-285750" algn="just" eaLnBrk="0" hangingPunct="0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формирования системы целеполагания ППО</a:t>
            </a:r>
          </a:p>
          <a:p>
            <a:pPr marL="742950" lvl="1" indent="-285750" algn="just" eaLnBrk="0" hangingPunct="0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программно-целевого планирования бюджета ППО.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системы целеполагания ППО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 стратегических целей до мероприятий целевых программ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Внедрение разработанной Концепции ПЦ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деятельностью ОМСУ ППО и планирования бюджета.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на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программный бюджет.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</a:pPr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360000"/>
            <a:ext cx="9144000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90" dirty="0">
                <a:solidFill>
                  <a:schemeClr val="bg1"/>
                </a:solidFill>
              </a:rPr>
              <a:t>Система целей СЭР в разрезе ведомственной структуры расходов</a:t>
            </a:r>
            <a:r>
              <a:rPr lang="en-US" sz="2000" b="1" spc="-90" dirty="0">
                <a:solidFill>
                  <a:schemeClr val="bg1"/>
                </a:solidFill>
              </a:rPr>
              <a:t> </a:t>
            </a:r>
            <a:r>
              <a:rPr lang="ru-RU" sz="2000" b="1" spc="-90" dirty="0">
                <a:solidFill>
                  <a:schemeClr val="bg1"/>
                </a:solidFill>
              </a:rPr>
              <a:t>бюджета</a:t>
            </a:r>
            <a:endParaRPr lang="ru-RU" sz="2000" b="1" spc="-9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448" y="1031095"/>
          <a:ext cx="8641104" cy="5710273"/>
        </p:xfrm>
        <a:graphic>
          <a:graphicData uri="http://schemas.openxmlformats.org/drawingml/2006/table">
            <a:tbl>
              <a:tblPr/>
              <a:tblGrid>
                <a:gridCol w="2700345"/>
                <a:gridCol w="361335"/>
                <a:gridCol w="928276"/>
                <a:gridCol w="510619"/>
                <a:gridCol w="360046"/>
                <a:gridCol w="360046"/>
                <a:gridCol w="360046"/>
                <a:gridCol w="540069"/>
                <a:gridCol w="360046"/>
                <a:gridCol w="720092"/>
                <a:gridCol w="720092"/>
                <a:gridCol w="720092"/>
              </a:tblGrid>
              <a:tr h="1975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Тип 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цели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Код</a:t>
                      </a:r>
                    </a:p>
                  </a:txBody>
                  <a:tcPr marL="9070" marR="9070" marT="907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Код</a:t>
                      </a:r>
                      <a:b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ведомства</a:t>
                      </a:r>
                    </a:p>
                  </a:txBody>
                  <a:tcPr marL="9070" marR="9070" marT="907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Раздел</a:t>
                      </a:r>
                    </a:p>
                  </a:txBody>
                  <a:tcPr marL="9070" marR="9070" marT="907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Подраздел</a:t>
                      </a:r>
                    </a:p>
                  </a:txBody>
                  <a:tcPr marL="9070" marR="9070" marT="907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Целевая статья</a:t>
                      </a:r>
                    </a:p>
                  </a:txBody>
                  <a:tcPr marL="9070" marR="9070" marT="907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Вид расходов</a:t>
                      </a:r>
                    </a:p>
                  </a:txBody>
                  <a:tcPr marL="9070" marR="9070" marT="907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87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Сумма,</a:t>
                      </a:r>
                      <a:b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млн. руб.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Сумма,</a:t>
                      </a:r>
                      <a:b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млн. руб.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Сумма,</a:t>
                      </a:r>
                      <a:b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млн. руб.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3919">
                <a:tc>
                  <a:txBody>
                    <a:bodyPr/>
                    <a:lstStyle/>
                    <a:p>
                      <a:pPr marL="85725" lvl="0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Обеспечение высокого качества жизни населения региона  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lvl="0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Стратегическая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lvl="0" indent="0" algn="l" rtl="0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45 315,9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47 421,9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46 958,8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19">
                <a:tc>
                  <a:txBody>
                    <a:bodyPr/>
                    <a:lstStyle/>
                    <a:p>
                      <a:pPr marL="85725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Развитие и повышение качества человеческого капитала</a:t>
                      </a:r>
                    </a:p>
                  </a:txBody>
                  <a:tcPr marL="108841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lvl="0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Направление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lvl="0" indent="0" algn="l" rtl="0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30 754,2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32 206,4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32 940,5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19">
                <a:tc>
                  <a:txBody>
                    <a:bodyPr/>
                    <a:lstStyle/>
                    <a:p>
                      <a:pPr marL="85725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Формирование здорового образа жизни населения региона и развитие спорта </a:t>
                      </a:r>
                    </a:p>
                  </a:txBody>
                  <a:tcPr marL="217682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lvl="0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Тактическая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lvl="0" indent="0" algn="l" rtl="0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1.1.1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1 566,7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1 411,1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1 410,4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19">
                <a:tc>
                  <a:txBody>
                    <a:bodyPr/>
                    <a:lstStyle/>
                    <a:p>
                      <a:pPr marL="85725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Обеспечение отдыха детей Мурманской области</a:t>
                      </a:r>
                    </a:p>
                  </a:txBody>
                  <a:tcPr marL="326522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lvl="0" indent="0" algn="l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Ведомственная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lvl="0" indent="0" algn="l" rtl="0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1.1.1.5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205,7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213,6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215,5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4">
                <a:tc gridSpan="9">
                  <a:txBody>
                    <a:bodyPr/>
                    <a:lstStyle/>
                    <a:p>
                      <a:pPr algn="ctr" rtl="0" fontAlgn="t"/>
                      <a:r>
                        <a:rPr lang="ru-RU" sz="9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Ведомственная целевая программа "Отдых детей Мурманской области " на 2012-2014 годы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1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205,7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1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213,6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1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215,5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Министерство образования и науки </a:t>
                      </a:r>
                      <a:r>
                        <a:rPr lang="ru-RU" sz="8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8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Мурманской </a:t>
                      </a:r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области</a:t>
                      </a:r>
                    </a:p>
                  </a:txBody>
                  <a:tcPr marL="108841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205,7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213,6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215,5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Образование</a:t>
                      </a:r>
                    </a:p>
                  </a:txBody>
                  <a:tcPr marL="217682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205,7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213,6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215,5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Молодежная политика и оздоровление детей</a:t>
                      </a:r>
                    </a:p>
                  </a:txBody>
                  <a:tcPr marL="326522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205,7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213,6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215,5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Мероприятия по проведению оздоровительной кампании детей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4320000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Оздоровление детей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4320200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Ведомственные целевые программы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6220000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134,7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142,7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144,6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Ведомственная целевая программа "Отдых детей Мурманской области" на 2012-2014 годы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6229800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134,7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142,7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144,6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Организация отдыха детей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6229821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30,4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Межбюджетные трансферты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6229821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30,4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Субсидии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6229821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30,4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3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Мероприятия связанные  с отдыхом детей</a:t>
                      </a:r>
                    </a:p>
                  </a:txBody>
                  <a:tcPr marL="653045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6229899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104,3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110,9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112,8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…</a:t>
                      </a: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070" marR="9070" marT="907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07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070" marR="9070" marT="90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45 315,9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47 421,9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46 958,8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5AC764B7-F223-4EF6-888D-198A37BBFDB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6"/>
          <p:cNvGrpSpPr>
            <a:grpSpLocks/>
          </p:cNvGrpSpPr>
          <p:nvPr/>
        </p:nvGrpSpPr>
        <p:grpSpPr bwMode="auto">
          <a:xfrm>
            <a:off x="1116013" y="358775"/>
            <a:ext cx="6913562" cy="5907088"/>
            <a:chOff x="1115219" y="285728"/>
            <a:chExt cx="6913563" cy="5907495"/>
          </a:xfrm>
        </p:grpSpPr>
        <p:sp>
          <p:nvSpPr>
            <p:cNvPr id="8" name="TextBox 7"/>
            <p:cNvSpPr txBox="1"/>
            <p:nvPr/>
          </p:nvSpPr>
          <p:spPr>
            <a:xfrm>
              <a:off x="2321719" y="5300987"/>
              <a:ext cx="4500563" cy="892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БЮДЖЕТНАЯ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ИНФОРМАЦИОННАЯ СИСТЕМА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ru-RU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БИС-СБОР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6231" y="285728"/>
              <a:ext cx="3571876" cy="461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КОМПАНИЯ Р.О.С.Т.У</a:t>
              </a: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3557" name="TextBox 5"/>
            <p:cNvSpPr txBox="1">
              <a:spLocks noChangeArrowheads="1"/>
            </p:cNvSpPr>
            <p:nvPr/>
          </p:nvSpPr>
          <p:spPr bwMode="auto">
            <a:xfrm>
              <a:off x="1115219" y="714356"/>
              <a:ext cx="6913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РАЗВИТИЕ. ОПТИМИЗАЦИЯ. СТРАТЕГИЯ. ТЕХНОЛОГИИ УПРАВЛЕНИЯ</a:t>
              </a:r>
            </a:p>
          </p:txBody>
        </p:sp>
        <p:sp>
          <p:nvSpPr>
            <p:cNvPr id="23558" name="TextBox 10"/>
            <p:cNvSpPr txBox="1">
              <a:spLocks noChangeArrowheads="1"/>
            </p:cNvSpPr>
            <p:nvPr/>
          </p:nvSpPr>
          <p:spPr bwMode="auto">
            <a:xfrm>
              <a:off x="1313154" y="2275970"/>
              <a:ext cx="6625928" cy="4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СПАСИБО ЗА ВНИМАНИЕ!</a:t>
              </a:r>
              <a:endPara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C5F3A-E8B3-4EB2-B62C-A3C8260AB05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Взаимосвязь стратегического и бюджетного планирования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2135758"/>
            <a:ext cx="1944216" cy="1292662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Бюджетное планирование</a:t>
            </a:r>
          </a:p>
          <a:p>
            <a:pPr algn="ctr" eaLnBrk="0" hangingPunct="0">
              <a:defRPr/>
            </a:pPr>
            <a:endParaRPr lang="ru-RU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3750"/>
            <a:ext cx="2160240" cy="136815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Стратегическое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627313" y="2135188"/>
            <a:ext cx="4176712" cy="13684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ЦЕЛЕВЫЕ ПРОГРАММЫ (МП, ВЦП)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388" y="3648075"/>
            <a:ext cx="28082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1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2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2950" y="3576638"/>
            <a:ext cx="280828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875" y="3648075"/>
            <a:ext cx="51847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Цель1 = ЦП1=Сумма расходов на цель 1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2 = ЦП 2 = Сумма расходов на цель 2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28075" y="6492875"/>
            <a:ext cx="415925" cy="365125"/>
          </a:xfrm>
        </p:spPr>
        <p:txBody>
          <a:bodyPr/>
          <a:lstStyle/>
          <a:p>
            <a:pPr>
              <a:defRPr/>
            </a:pPr>
            <a:fld id="{79D4B72C-2FC5-4AC1-AB98-EF1D9F09DCE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950" y="2205038"/>
            <a:ext cx="89281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reeform 6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395536" y="2420888"/>
            <a:ext cx="25200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8" y="0"/>
              </a:cxn>
              <a:cxn ang="0">
                <a:pos x="2382" y="288"/>
              </a:cxn>
              <a:cxn ang="0">
                <a:pos x="2278" y="576"/>
              </a:cxn>
              <a:cxn ang="0">
                <a:pos x="0" y="576"/>
              </a:cxn>
              <a:cxn ang="0">
                <a:pos x="0" y="288"/>
              </a:cxn>
              <a:cxn ang="0">
                <a:pos x="0" y="0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ГЛАВА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07950" y="5013325"/>
            <a:ext cx="89281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reeform 6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395536" y="3645024"/>
            <a:ext cx="2520000" cy="576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8" y="0"/>
              </a:cxn>
              <a:cxn ang="0">
                <a:pos x="2382" y="288"/>
              </a:cxn>
              <a:cxn ang="0">
                <a:pos x="2278" y="576"/>
              </a:cxn>
              <a:cxn ang="0">
                <a:pos x="0" y="576"/>
              </a:cxn>
              <a:cxn ang="0">
                <a:pos x="0" y="288"/>
              </a:cxn>
              <a:cxn ang="0">
                <a:pos x="0" y="0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ОМСУ 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2" name="Freeform 6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395536" y="4293096"/>
            <a:ext cx="2520000" cy="576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8" y="0"/>
              </a:cxn>
              <a:cxn ang="0">
                <a:pos x="2382" y="288"/>
              </a:cxn>
              <a:cxn ang="0">
                <a:pos x="2278" y="576"/>
              </a:cxn>
              <a:cxn ang="0">
                <a:pos x="0" y="576"/>
              </a:cxn>
              <a:cxn ang="0">
                <a:pos x="0" y="288"/>
              </a:cxn>
              <a:cxn ang="0">
                <a:pos x="0" y="0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ОМСУ 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950" y="3500438"/>
            <a:ext cx="89281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/>
          </p:cNvSpPr>
          <p:nvPr>
            <p:custDataLst>
              <p:tags r:id="rId4"/>
            </p:custDataLst>
          </p:nvPr>
        </p:nvSpPr>
        <p:spPr bwMode="blackWhite">
          <a:xfrm>
            <a:off x="395536" y="5160208"/>
            <a:ext cx="2520000" cy="576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8" y="0"/>
              </a:cxn>
              <a:cxn ang="0">
                <a:pos x="2382" y="288"/>
              </a:cxn>
              <a:cxn ang="0">
                <a:pos x="2278" y="576"/>
              </a:cxn>
              <a:cxn ang="0">
                <a:pos x="0" y="576"/>
              </a:cxn>
              <a:cxn ang="0">
                <a:pos x="0" y="288"/>
              </a:cxn>
              <a:cxn ang="0">
                <a:pos x="0" y="0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Учреждение 1</a:t>
            </a:r>
          </a:p>
        </p:txBody>
      </p:sp>
      <p:sp>
        <p:nvSpPr>
          <p:cNvPr id="35" name="Freeform 6"/>
          <p:cNvSpPr>
            <a:spLocks/>
          </p:cNvSpPr>
          <p:nvPr>
            <p:custDataLst>
              <p:tags r:id="rId5"/>
            </p:custDataLst>
          </p:nvPr>
        </p:nvSpPr>
        <p:spPr bwMode="blackWhite">
          <a:xfrm>
            <a:off x="395536" y="6021288"/>
            <a:ext cx="2520000" cy="5760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8" y="0"/>
              </a:cxn>
              <a:cxn ang="0">
                <a:pos x="2382" y="288"/>
              </a:cxn>
              <a:cxn ang="0">
                <a:pos x="2278" y="576"/>
              </a:cxn>
              <a:cxn ang="0">
                <a:pos x="0" y="576"/>
              </a:cxn>
              <a:cxn ang="0">
                <a:pos x="0" y="288"/>
              </a:cxn>
              <a:cxn ang="0">
                <a:pos x="0" y="0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Учреждение 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87728" y="3645024"/>
            <a:ext cx="2880000" cy="576064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2060"/>
                </a:solidFill>
              </a:rPr>
              <a:t>Показатели </a:t>
            </a:r>
            <a:r>
              <a:rPr lang="ru-RU" sz="1200" b="1">
                <a:solidFill>
                  <a:srgbClr val="002060"/>
                </a:solidFill>
              </a:rPr>
              <a:t>реализации</a:t>
            </a:r>
            <a:br>
              <a:rPr lang="ru-RU" sz="1200" b="1">
                <a:solidFill>
                  <a:srgbClr val="002060"/>
                </a:solidFill>
              </a:rPr>
            </a:br>
            <a:r>
              <a:rPr lang="ru-RU" sz="1200" b="1">
                <a:solidFill>
                  <a:srgbClr val="002060"/>
                </a:solidFill>
              </a:rPr>
              <a:t>ведомственных целей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87728" y="4293096"/>
            <a:ext cx="2880000" cy="576064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Показатели реализации </a:t>
            </a:r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ведомственных целей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87728" y="5160208"/>
            <a:ext cx="2880000" cy="576064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Показатели услуг, работ,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мероприятий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87728" y="6021288"/>
            <a:ext cx="2880000" cy="576064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Показатели услуг, работ, </a:t>
            </a:r>
          </a:p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мероприятий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87728" y="2420888"/>
            <a:ext cx="2880000" cy="914400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Показатели </a:t>
            </a:r>
            <a:r>
              <a:rPr lang="ru-RU" sz="1200" b="1" dirty="0">
                <a:solidFill>
                  <a:srgbClr val="002060"/>
                </a:solidFill>
              </a:rPr>
              <a:t>реализации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стратегических целей и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задач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 spc="-2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 dirty="0" smtClean="0"/>
              <a:t>Основные принципы результативно-ориентированной системы </a:t>
            </a:r>
            <a:r>
              <a:rPr lang="ru-RU" dirty="0"/>
              <a:t>управления </a:t>
            </a:r>
            <a:r>
              <a:rPr lang="ru-RU" dirty="0" smtClean="0"/>
              <a:t>деятельностью ОМСУ и ресурсами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44528" y="3645024"/>
            <a:ext cx="2303936" cy="576064"/>
          </a:xfrm>
          <a:prstGeom prst="rect">
            <a:avLst/>
          </a:prstGeom>
          <a:noFill/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5BD078">
                    <a:lumMod val="50000"/>
                  </a:srgbClr>
                </a:solidFill>
              </a:rPr>
              <a:t>Бюджет ведомства</a:t>
            </a:r>
            <a:endParaRPr lang="ru-RU" sz="1200" b="1" dirty="0">
              <a:solidFill>
                <a:srgbClr val="5BD078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528" y="4293096"/>
            <a:ext cx="2303936" cy="576064"/>
          </a:xfrm>
          <a:prstGeom prst="rect">
            <a:avLst/>
          </a:prstGeom>
          <a:noFill/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5BD078">
                    <a:lumMod val="50000"/>
                  </a:srgbClr>
                </a:solidFill>
              </a:rPr>
              <a:t>Бюджет </a:t>
            </a:r>
            <a:r>
              <a:rPr lang="ru-RU" sz="1200" b="1" dirty="0">
                <a:solidFill>
                  <a:srgbClr val="5BD078">
                    <a:lumMod val="50000"/>
                  </a:srgbClr>
                </a:solidFill>
              </a:rPr>
              <a:t>ведомства</a:t>
            </a:r>
            <a:endParaRPr lang="ru-RU" sz="1200" b="1" dirty="0">
              <a:solidFill>
                <a:srgbClr val="5BD078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4528" y="5324959"/>
            <a:ext cx="2303936" cy="435064"/>
          </a:xfrm>
          <a:prstGeom prst="rect">
            <a:avLst/>
          </a:prstGeom>
          <a:noFill/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5BD078">
                    <a:lumMod val="50000"/>
                  </a:srgbClr>
                </a:solidFill>
              </a:rPr>
              <a:t>Финансовое обеспечение</a:t>
            </a:r>
            <a:br>
              <a:rPr lang="ru-RU" sz="1200" b="1">
                <a:solidFill>
                  <a:srgbClr val="5BD078">
                    <a:lumMod val="50000"/>
                  </a:srgbClr>
                </a:solidFill>
              </a:rPr>
            </a:br>
            <a:r>
              <a:rPr lang="ru-RU" sz="1200" b="1">
                <a:solidFill>
                  <a:srgbClr val="5BD078">
                    <a:lumMod val="50000"/>
                  </a:srgbClr>
                </a:solidFill>
              </a:rPr>
              <a:t>учреждения</a:t>
            </a:r>
            <a:endParaRPr lang="ru-RU" sz="1200" b="1" dirty="0">
              <a:solidFill>
                <a:srgbClr val="5BD078">
                  <a:lumMod val="50000"/>
                </a:srgb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44528" y="6165304"/>
            <a:ext cx="2303936" cy="432048"/>
          </a:xfrm>
          <a:prstGeom prst="rect">
            <a:avLst/>
          </a:prstGeom>
          <a:noFill/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5BD078">
                    <a:lumMod val="50000"/>
                  </a:srgbClr>
                </a:solidFill>
              </a:rPr>
              <a:t>Финансовое обеспечение</a:t>
            </a:r>
            <a:br>
              <a:rPr lang="ru-RU" sz="1200" b="1">
                <a:solidFill>
                  <a:srgbClr val="5BD078">
                    <a:lumMod val="50000"/>
                  </a:srgbClr>
                </a:solidFill>
              </a:rPr>
            </a:br>
            <a:r>
              <a:rPr lang="ru-RU" sz="1200" b="1">
                <a:solidFill>
                  <a:srgbClr val="5BD078">
                    <a:lumMod val="50000"/>
                  </a:srgbClr>
                </a:solidFill>
              </a:rPr>
              <a:t>учреждения</a:t>
            </a:r>
            <a:endParaRPr lang="ru-RU" sz="1200" b="1" dirty="0">
              <a:solidFill>
                <a:srgbClr val="5BD078">
                  <a:lumMod val="50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44528" y="2420888"/>
            <a:ext cx="2303936" cy="914400"/>
          </a:xfrm>
          <a:prstGeom prst="rect">
            <a:avLst/>
          </a:prstGeom>
          <a:noFill/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36000" rIns="36000" bIns="36000" anchor="ctr"/>
          <a:lstStyle/>
          <a:p>
            <a:pPr marL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5BD078">
                    <a:lumMod val="50000"/>
                  </a:srgbClr>
                </a:solidFill>
              </a:rPr>
              <a:t>Бюджет МО </a:t>
            </a:r>
            <a:endParaRPr lang="ru-RU" sz="1200" b="1" dirty="0">
              <a:solidFill>
                <a:srgbClr val="5BD078">
                  <a:lumMod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363" y="1081088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Увязка основных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элементов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модели управления по горизонтали: «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ответственность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– результат –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ресурс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 на всех уровнях управления; 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Декомпозиция основных элементов управления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 вертикали –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«от общего к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частному».</a:t>
            </a:r>
            <a:r>
              <a:rPr lang="ru-RU" sz="1200" b="1" dirty="0" err="1">
                <a:solidFill>
                  <a:schemeClr val="bg1"/>
                </a:solidFill>
              </a:rPr>
              <a:t>Декомпозиция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46" y="2144604"/>
            <a:ext cx="8111661" cy="1036379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программно-целевого управления деятельностью ОВ и планирования бюджета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907" y="2504644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483" y="3440748"/>
            <a:ext cx="8111661" cy="86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целеполагания ППО – от стратегических целей до мероприятий ЦП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153" y="459287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Концепции на базе АС «БИС-СБОР»</a:t>
            </a:r>
          </a:p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907" y="3728780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813" y="4773742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4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5246" y="992476"/>
            <a:ext cx="8111661" cy="8640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экспертизы существующей системы целеполагания ППО и 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НПА 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стратегического и бюджетного планирования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6907" y="1280508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5246" y="573325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Формирование системы целеполагания ППО и программного бюджета в АС «БИС-СБОР»</a:t>
            </a: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124" y="5904194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46" y="2144604"/>
            <a:ext cx="8111661" cy="1036379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программно-целевого управления деятельностью ОВ и планирования бюджета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907" y="2504644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483" y="3440748"/>
            <a:ext cx="8111661" cy="86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целеполагания ППО – от стратегических целей до мероприятий ЦП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153" y="459287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Концепции на базе АС «БИС-СБОР»</a:t>
            </a:r>
          </a:p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907" y="3728780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813" y="4773742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4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5246" y="992476"/>
            <a:ext cx="8111661" cy="86409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Проведение экспертизы существующей системы целеполагания ППО и НПА в области стратегического и бюджетного планирования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6907" y="1280508"/>
            <a:ext cx="935624" cy="32319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5246" y="573325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Формирование системы целеполагания ППО и программного бюджета в АС «БИС-СБОР»</a:t>
            </a: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124" y="5904194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52930-B514-4F69-BE7D-79FDDCD00A0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3999" cy="400110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Проведение экспертизы</a:t>
            </a: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3"/>
          <p:cNvSpPr>
            <a:spLocks noChangeArrowheads="1"/>
          </p:cNvSpPr>
          <p:nvPr/>
        </p:nvSpPr>
        <p:spPr bwMode="auto">
          <a:xfrm>
            <a:off x="684213" y="981075"/>
            <a:ext cx="79914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имеющейся системы целеполагания ППО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утвержденных нормативно-правовых актов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связанных с имеющейся системой целеполагания и инструментами, реализующими такую систему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утвержденных нормативно-правовых актов, регулирующих процесс планирования бюджета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целевых программ ППО (ДЦП, ВЦП) 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действующих реестров услуг (работ) ОМСУ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анализа мероприятий ДЦП и мероприятий ВЦП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соответствие полномочиям и функциям ОМСУ, определенным в положениях о ведомствах и в уставах подведомственных учреждений</a:t>
            </a:r>
          </a:p>
          <a:p>
            <a:pPr marL="285750" indent="-285750"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дублирующих функций, целей, услуг, реализуемых ОМСУ и их подведомственными учреждениями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6987-CA22-4F63-9537-93065740E6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«Типовые» </a:t>
            </a: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проблемы, выявленные при экспертизе</a:t>
            </a: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между целями и задачами, указанными в  Стратегии СЭР и Программе СЭР.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Стратегии СЭР и Программе СЭР целевые показатели не соотнесены с обозначенными целями и задачами.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однозначная взаимосвязь между целями целевых программ и целями и задачами, указанными в Программе и Стратегии СЭР. 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показатели целевых программ перечислены общим списком, отсутствует их взаимосвязь с целями и задачами целевых программ.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большинстве случаев мероприятия целевых программ сформулированы укрупненно и не имеют показателей объема и показателей качества.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Дублирование отдельных целей, задач, показателей, мероприятий в разных МЦП и ВЦП.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Программные мероприятия ВЦП отличаются от видов деятельности, перечисленных в реестре муниципальных услуг (работ) соответствующего ОМСУ.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B4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en-US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spc="-2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46" y="2144604"/>
            <a:ext cx="8111661" cy="103637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Концепции программно-целевого управления деятельностью ОВ и планирования бюджета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907" y="2504644"/>
            <a:ext cx="935624" cy="32319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483" y="3440748"/>
            <a:ext cx="8111661" cy="86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целеполагания ППО – от стратегических целей до мероприятий ЦП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153" y="459287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Концепции на базе АС «БИС-СБОР»</a:t>
            </a:r>
          </a:p>
          <a:p>
            <a:pPr marL="355600" algn="just">
              <a:defRPr/>
            </a:pP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907" y="3728780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813" y="4773742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4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5246" y="992476"/>
            <a:ext cx="8111661" cy="8640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Проведение экспертизы существующей системы целеполагания ППО и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НПА </a:t>
            </a: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области стратегического и бюджетного планирования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6907" y="1280508"/>
            <a:ext cx="935624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5246" y="5733256"/>
            <a:ext cx="8111661" cy="6840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just">
              <a:defRPr/>
            </a:pPr>
            <a:r>
              <a:rPr lang="ru-RU" sz="2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Формирование системы целеполагания ППО и программного бюджета в АС «БИС-СБОР»</a:t>
            </a:r>
            <a:endParaRPr lang="ru-RU" sz="20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124" y="5904194"/>
            <a:ext cx="950717" cy="3231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C00000"/>
          </a:solidFill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C00000"/>
          </a:solidFill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10637</TotalTime>
  <Words>1257</Words>
  <Application>Microsoft Office PowerPoint</Application>
  <PresentationFormat>Экран (4:3)</PresentationFormat>
  <Paragraphs>378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1_Office Theme</vt:lpstr>
      <vt:lpstr>4_Office Theme</vt:lpstr>
      <vt:lpstr>Документ Microsoft 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Tatiana</dc:creator>
  <cp:lastModifiedBy>User</cp:lastModifiedBy>
  <cp:revision>1924</cp:revision>
  <dcterms:created xsi:type="dcterms:W3CDTF">2009-12-16T12:56:01Z</dcterms:created>
  <dcterms:modified xsi:type="dcterms:W3CDTF">2012-11-21T09:00:10Z</dcterms:modified>
</cp:coreProperties>
</file>